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notesMasterIdLst>
    <p:notesMasterId r:id="rId24"/>
  </p:notesMasterIdLst>
  <p:sldIdLst>
    <p:sldId id="256" r:id="rId5"/>
    <p:sldId id="258" r:id="rId6"/>
    <p:sldId id="259" r:id="rId7"/>
    <p:sldId id="316" r:id="rId8"/>
    <p:sldId id="323" r:id="rId9"/>
    <p:sldId id="332" r:id="rId10"/>
    <p:sldId id="340" r:id="rId11"/>
    <p:sldId id="325" r:id="rId12"/>
    <p:sldId id="327" r:id="rId13"/>
    <p:sldId id="328" r:id="rId14"/>
    <p:sldId id="331" r:id="rId15"/>
    <p:sldId id="334" r:id="rId16"/>
    <p:sldId id="337" r:id="rId17"/>
    <p:sldId id="341" r:id="rId18"/>
    <p:sldId id="336" r:id="rId19"/>
    <p:sldId id="338" r:id="rId20"/>
    <p:sldId id="320" r:id="rId21"/>
    <p:sldId id="342" r:id="rId22"/>
    <p:sldId id="343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ëlle  Huisman" initials="MH" lastIdx="1" clrIdx="0">
    <p:extLst>
      <p:ext uri="{19B8F6BF-5375-455C-9EA6-DF929625EA0E}">
        <p15:presenceInfo xmlns:p15="http://schemas.microsoft.com/office/powerpoint/2012/main" userId="S::mjb.huisman@noorderpoort.nl::55be1199-5f3d-4c54-9c78-5059b704350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54993F-B952-42DF-A1BB-299554408910}" v="6" dt="2019-10-14T08:48:52.81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249" autoAdjust="0"/>
  </p:normalViewPr>
  <p:slideViewPr>
    <p:cSldViewPr snapToGrid="0">
      <p:cViewPr varScale="1">
        <p:scale>
          <a:sx n="63" d="100"/>
          <a:sy n="63" d="100"/>
        </p:scale>
        <p:origin x="80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ëlle  Huisman" userId="55be1199-5f3d-4c54-9c78-5059b7043508" providerId="ADAL" clId="{1054993F-B952-42DF-A1BB-299554408910}"/>
    <pc:docChg chg="modSld">
      <pc:chgData name="Mariëlle  Huisman" userId="55be1199-5f3d-4c54-9c78-5059b7043508" providerId="ADAL" clId="{1054993F-B952-42DF-A1BB-299554408910}" dt="2019-11-08T11:52:30.612" v="1" actId="20577"/>
      <pc:docMkLst>
        <pc:docMk/>
      </pc:docMkLst>
      <pc:sldChg chg="modSp">
        <pc:chgData name="Mariëlle  Huisman" userId="55be1199-5f3d-4c54-9c78-5059b7043508" providerId="ADAL" clId="{1054993F-B952-42DF-A1BB-299554408910}" dt="2019-11-08T11:52:30.612" v="1" actId="20577"/>
        <pc:sldMkLst>
          <pc:docMk/>
          <pc:sldMk cId="1584027413" sldId="258"/>
        </pc:sldMkLst>
        <pc:spChg chg="mod">
          <ac:chgData name="Mariëlle  Huisman" userId="55be1199-5f3d-4c54-9c78-5059b7043508" providerId="ADAL" clId="{1054993F-B952-42DF-A1BB-299554408910}" dt="2019-11-08T11:52:30.612" v="1" actId="20577"/>
          <ac:spMkLst>
            <pc:docMk/>
            <pc:sldMk cId="1584027413" sldId="258"/>
            <ac:spMk id="2" creationId="{B4F0710E-A853-48D0-B32D-2202D66CB63F}"/>
          </ac:spMkLst>
        </pc:spChg>
      </pc:sldChg>
    </pc:docChg>
  </pc:docChgLst>
  <pc:docChgLst>
    <pc:chgData name="Mariëlle  Huisman" userId="55be1199-5f3d-4c54-9c78-5059b7043508" providerId="ADAL" clId="{169305DD-3F4E-4D14-B1DD-2B1843C4E01E}"/>
    <pc:docChg chg="undo custSel addSld delSld modSld">
      <pc:chgData name="Mariëlle  Huisman" userId="55be1199-5f3d-4c54-9c78-5059b7043508" providerId="ADAL" clId="{169305DD-3F4E-4D14-B1DD-2B1843C4E01E}" dt="2019-10-14T08:53:43.267" v="2067" actId="20577"/>
      <pc:docMkLst>
        <pc:docMk/>
      </pc:docMkLst>
      <pc:sldChg chg="modSp">
        <pc:chgData name="Mariëlle  Huisman" userId="55be1199-5f3d-4c54-9c78-5059b7043508" providerId="ADAL" clId="{169305DD-3F4E-4D14-B1DD-2B1843C4E01E}" dt="2019-10-14T08:36:03.332" v="145" actId="20577"/>
        <pc:sldMkLst>
          <pc:docMk/>
          <pc:sldMk cId="1584027413" sldId="258"/>
        </pc:sldMkLst>
        <pc:spChg chg="mod">
          <ac:chgData name="Mariëlle  Huisman" userId="55be1199-5f3d-4c54-9c78-5059b7043508" providerId="ADAL" clId="{169305DD-3F4E-4D14-B1DD-2B1843C4E01E}" dt="2019-10-14T08:36:03.332" v="145" actId="20577"/>
          <ac:spMkLst>
            <pc:docMk/>
            <pc:sldMk cId="1584027413" sldId="258"/>
            <ac:spMk id="2" creationId="{B4F0710E-A853-48D0-B32D-2202D66CB63F}"/>
          </ac:spMkLst>
        </pc:spChg>
      </pc:sldChg>
      <pc:sldChg chg="modSp add del">
        <pc:chgData name="Mariëlle  Huisman" userId="55be1199-5f3d-4c54-9c78-5059b7043508" providerId="ADAL" clId="{169305DD-3F4E-4D14-B1DD-2B1843C4E01E}" dt="2019-10-14T08:36:45.165" v="191" actId="20577"/>
        <pc:sldMkLst>
          <pc:docMk/>
          <pc:sldMk cId="3448521081" sldId="316"/>
        </pc:sldMkLst>
        <pc:spChg chg="mod">
          <ac:chgData name="Mariëlle  Huisman" userId="55be1199-5f3d-4c54-9c78-5059b7043508" providerId="ADAL" clId="{169305DD-3F4E-4D14-B1DD-2B1843C4E01E}" dt="2019-10-14T08:36:45.165" v="191" actId="20577"/>
          <ac:spMkLst>
            <pc:docMk/>
            <pc:sldMk cId="3448521081" sldId="316"/>
            <ac:spMk id="6" creationId="{74CCF277-32C4-4345-8D63-694269129CB3}"/>
          </ac:spMkLst>
        </pc:spChg>
      </pc:sldChg>
      <pc:sldChg chg="modSp">
        <pc:chgData name="Mariëlle  Huisman" userId="55be1199-5f3d-4c54-9c78-5059b7043508" providerId="ADAL" clId="{169305DD-3F4E-4D14-B1DD-2B1843C4E01E}" dt="2019-10-14T08:53:43.267" v="2067" actId="20577"/>
        <pc:sldMkLst>
          <pc:docMk/>
          <pc:sldMk cId="1064215758" sldId="320"/>
        </pc:sldMkLst>
        <pc:spChg chg="mod">
          <ac:chgData name="Mariëlle  Huisman" userId="55be1199-5f3d-4c54-9c78-5059b7043508" providerId="ADAL" clId="{169305DD-3F4E-4D14-B1DD-2B1843C4E01E}" dt="2019-10-14T08:53:43.267" v="2067" actId="20577"/>
          <ac:spMkLst>
            <pc:docMk/>
            <pc:sldMk cId="1064215758" sldId="320"/>
            <ac:spMk id="2" creationId="{86283055-CFB5-4971-AC4A-3B15167E0B27}"/>
          </ac:spMkLst>
        </pc:spChg>
      </pc:sldChg>
      <pc:sldChg chg="add del">
        <pc:chgData name="Mariëlle  Huisman" userId="55be1199-5f3d-4c54-9c78-5059b7043508" providerId="ADAL" clId="{169305DD-3F4E-4D14-B1DD-2B1843C4E01E}" dt="2019-10-14T08:36:29.288" v="158" actId="2696"/>
        <pc:sldMkLst>
          <pc:docMk/>
          <pc:sldMk cId="1669644459" sldId="323"/>
        </pc:sldMkLst>
      </pc:sldChg>
      <pc:sldChg chg="modSp">
        <pc:chgData name="Mariëlle  Huisman" userId="55be1199-5f3d-4c54-9c78-5059b7043508" providerId="ADAL" clId="{169305DD-3F4E-4D14-B1DD-2B1843C4E01E}" dt="2019-10-14T08:37:55.479" v="295" actId="20577"/>
        <pc:sldMkLst>
          <pc:docMk/>
          <pc:sldMk cId="740604169" sldId="331"/>
        </pc:sldMkLst>
        <pc:spChg chg="mod">
          <ac:chgData name="Mariëlle  Huisman" userId="55be1199-5f3d-4c54-9c78-5059b7043508" providerId="ADAL" clId="{169305DD-3F4E-4D14-B1DD-2B1843C4E01E}" dt="2019-10-14T08:37:55.479" v="295" actId="20577"/>
          <ac:spMkLst>
            <pc:docMk/>
            <pc:sldMk cId="740604169" sldId="331"/>
            <ac:spMk id="6" creationId="{74CCF277-32C4-4345-8D63-694269129CB3}"/>
          </ac:spMkLst>
        </pc:spChg>
      </pc:sldChg>
      <pc:sldChg chg="modSp">
        <pc:chgData name="Mariëlle  Huisman" userId="55be1199-5f3d-4c54-9c78-5059b7043508" providerId="ADAL" clId="{169305DD-3F4E-4D14-B1DD-2B1843C4E01E}" dt="2019-10-14T08:37:25.538" v="231" actId="1076"/>
        <pc:sldMkLst>
          <pc:docMk/>
          <pc:sldMk cId="1057564726" sldId="332"/>
        </pc:sldMkLst>
        <pc:spChg chg="mod">
          <ac:chgData name="Mariëlle  Huisman" userId="55be1199-5f3d-4c54-9c78-5059b7043508" providerId="ADAL" clId="{169305DD-3F4E-4D14-B1DD-2B1843C4E01E}" dt="2019-10-14T08:37:25.538" v="231" actId="1076"/>
          <ac:spMkLst>
            <pc:docMk/>
            <pc:sldMk cId="1057564726" sldId="332"/>
            <ac:spMk id="6" creationId="{74CCF277-32C4-4345-8D63-694269129CB3}"/>
          </ac:spMkLst>
        </pc:spChg>
      </pc:sldChg>
      <pc:sldChg chg="delSp modSp">
        <pc:chgData name="Mariëlle  Huisman" userId="55be1199-5f3d-4c54-9c78-5059b7043508" providerId="ADAL" clId="{169305DD-3F4E-4D14-B1DD-2B1843C4E01E}" dt="2019-10-14T08:39:55.804" v="415" actId="1076"/>
        <pc:sldMkLst>
          <pc:docMk/>
          <pc:sldMk cId="1025133163" sldId="336"/>
        </pc:sldMkLst>
        <pc:spChg chg="mod">
          <ac:chgData name="Mariëlle  Huisman" userId="55be1199-5f3d-4c54-9c78-5059b7043508" providerId="ADAL" clId="{169305DD-3F4E-4D14-B1DD-2B1843C4E01E}" dt="2019-10-14T08:39:55.804" v="415" actId="1076"/>
          <ac:spMkLst>
            <pc:docMk/>
            <pc:sldMk cId="1025133163" sldId="336"/>
            <ac:spMk id="6" creationId="{74CCF277-32C4-4345-8D63-694269129CB3}"/>
          </ac:spMkLst>
        </pc:spChg>
        <pc:picChg chg="del mod">
          <ac:chgData name="Mariëlle  Huisman" userId="55be1199-5f3d-4c54-9c78-5059b7043508" providerId="ADAL" clId="{169305DD-3F4E-4D14-B1DD-2B1843C4E01E}" dt="2019-10-14T08:39:06.448" v="364"/>
          <ac:picMkLst>
            <pc:docMk/>
            <pc:sldMk cId="1025133163" sldId="336"/>
            <ac:picMk id="2" creationId="{6A70558B-322B-4756-BAF2-98AB1EB7B2CB}"/>
          </ac:picMkLst>
        </pc:picChg>
      </pc:sldChg>
      <pc:sldChg chg="modSp">
        <pc:chgData name="Mariëlle  Huisman" userId="55be1199-5f3d-4c54-9c78-5059b7043508" providerId="ADAL" clId="{169305DD-3F4E-4D14-B1DD-2B1843C4E01E}" dt="2019-10-14T08:38:31.264" v="362" actId="1076"/>
        <pc:sldMkLst>
          <pc:docMk/>
          <pc:sldMk cId="2069457960" sldId="337"/>
        </pc:sldMkLst>
        <pc:spChg chg="mod">
          <ac:chgData name="Mariëlle  Huisman" userId="55be1199-5f3d-4c54-9c78-5059b7043508" providerId="ADAL" clId="{169305DD-3F4E-4D14-B1DD-2B1843C4E01E}" dt="2019-10-14T08:38:31.264" v="362" actId="1076"/>
          <ac:spMkLst>
            <pc:docMk/>
            <pc:sldMk cId="2069457960" sldId="337"/>
            <ac:spMk id="6" creationId="{74CCF277-32C4-4345-8D63-694269129CB3}"/>
          </ac:spMkLst>
        </pc:spChg>
      </pc:sldChg>
      <pc:sldChg chg="addSp modSp">
        <pc:chgData name="Mariëlle  Huisman" userId="55be1199-5f3d-4c54-9c78-5059b7043508" providerId="ADAL" clId="{169305DD-3F4E-4D14-B1DD-2B1843C4E01E}" dt="2019-10-14T08:39:23.549" v="368" actId="1076"/>
        <pc:sldMkLst>
          <pc:docMk/>
          <pc:sldMk cId="3934271371" sldId="338"/>
        </pc:sldMkLst>
        <pc:picChg chg="add mod">
          <ac:chgData name="Mariëlle  Huisman" userId="55be1199-5f3d-4c54-9c78-5059b7043508" providerId="ADAL" clId="{169305DD-3F4E-4D14-B1DD-2B1843C4E01E}" dt="2019-10-14T08:39:23.549" v="368" actId="1076"/>
          <ac:picMkLst>
            <pc:docMk/>
            <pc:sldMk cId="3934271371" sldId="338"/>
            <ac:picMk id="2" creationId="{F5A29F22-132B-4C45-AE66-D37777ECEF24}"/>
          </ac:picMkLst>
        </pc:picChg>
      </pc:sldChg>
      <pc:sldChg chg="add">
        <pc:chgData name="Mariëlle  Huisman" userId="55be1199-5f3d-4c54-9c78-5059b7043508" providerId="ADAL" clId="{169305DD-3F4E-4D14-B1DD-2B1843C4E01E}" dt="2019-10-14T08:37:02.182" v="197"/>
        <pc:sldMkLst>
          <pc:docMk/>
          <pc:sldMk cId="1741380939" sldId="340"/>
        </pc:sldMkLst>
      </pc:sldChg>
      <pc:sldChg chg="add">
        <pc:chgData name="Mariëlle  Huisman" userId="55be1199-5f3d-4c54-9c78-5059b7043508" providerId="ADAL" clId="{169305DD-3F4E-4D14-B1DD-2B1843C4E01E}" dt="2019-10-14T08:38:10.481" v="298"/>
        <pc:sldMkLst>
          <pc:docMk/>
          <pc:sldMk cId="845145647" sldId="341"/>
        </pc:sldMkLst>
      </pc:sldChg>
      <pc:sldChg chg="modSp add">
        <pc:chgData name="Mariëlle  Huisman" userId="55be1199-5f3d-4c54-9c78-5059b7043508" providerId="ADAL" clId="{169305DD-3F4E-4D14-B1DD-2B1843C4E01E}" dt="2019-10-14T08:48:25.296" v="1723" actId="20577"/>
        <pc:sldMkLst>
          <pc:docMk/>
          <pc:sldMk cId="2675229869" sldId="342"/>
        </pc:sldMkLst>
        <pc:spChg chg="mod">
          <ac:chgData name="Mariëlle  Huisman" userId="55be1199-5f3d-4c54-9c78-5059b7043508" providerId="ADAL" clId="{169305DD-3F4E-4D14-B1DD-2B1843C4E01E}" dt="2019-10-14T08:48:25.296" v="1723" actId="20577"/>
          <ac:spMkLst>
            <pc:docMk/>
            <pc:sldMk cId="2675229869" sldId="342"/>
            <ac:spMk id="2" creationId="{86283055-CFB5-4971-AC4A-3B15167E0B27}"/>
          </ac:spMkLst>
        </pc:spChg>
      </pc:sldChg>
      <pc:sldChg chg="modSp add">
        <pc:chgData name="Mariëlle  Huisman" userId="55be1199-5f3d-4c54-9c78-5059b7043508" providerId="ADAL" clId="{169305DD-3F4E-4D14-B1DD-2B1843C4E01E}" dt="2019-10-14T08:53:12.092" v="2060" actId="113"/>
        <pc:sldMkLst>
          <pc:docMk/>
          <pc:sldMk cId="61435614" sldId="343"/>
        </pc:sldMkLst>
        <pc:spChg chg="mod">
          <ac:chgData name="Mariëlle  Huisman" userId="55be1199-5f3d-4c54-9c78-5059b7043508" providerId="ADAL" clId="{169305DD-3F4E-4D14-B1DD-2B1843C4E01E}" dt="2019-10-14T08:53:12.092" v="2060" actId="113"/>
          <ac:spMkLst>
            <pc:docMk/>
            <pc:sldMk cId="61435614" sldId="343"/>
            <ac:spMk id="2" creationId="{86283055-CFB5-4971-AC4A-3B15167E0B2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EE2C6F-401A-4744-B2E0-4AEE79462ABA}" type="datetimeFigureOut">
              <a:rPr lang="nl-NL" smtClean="0"/>
              <a:t>8-11-2019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73AE48-AC91-427F-81D2-D6BB603A00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10724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11/8/2019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F8CEBD-AA2C-4AB3-BC71-4A34A5564A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4217" y="2404534"/>
            <a:ext cx="8329786" cy="1646302"/>
          </a:xfrm>
        </p:spPr>
        <p:txBody>
          <a:bodyPr/>
          <a:lstStyle/>
          <a:p>
            <a:r>
              <a:rPr lang="nl-NL" dirty="0"/>
              <a:t>BO1</a:t>
            </a:r>
            <a:br>
              <a:rPr lang="nl-NL" dirty="0"/>
            </a:br>
            <a:r>
              <a:rPr lang="nl-NL" dirty="0"/>
              <a:t>Het ondersteuningsplan - </a:t>
            </a:r>
            <a:br>
              <a:rPr lang="nl-NL" dirty="0"/>
            </a:br>
            <a:r>
              <a:rPr lang="nl-NL" dirty="0"/>
              <a:t>schrijven en evalueren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59261AA-2E6A-477C-B453-BCAE4F9133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050836"/>
            <a:ext cx="7766936" cy="1096899"/>
          </a:xfrm>
        </p:spPr>
        <p:txBody>
          <a:bodyPr/>
          <a:lstStyle/>
          <a:p>
            <a:r>
              <a:rPr lang="nl-NL" dirty="0"/>
              <a:t>Cohort 2017 – MZ/PBSD</a:t>
            </a:r>
          </a:p>
          <a:p>
            <a:r>
              <a:rPr lang="nl-NL" dirty="0"/>
              <a:t>Mariëlle Huisman</a:t>
            </a:r>
          </a:p>
        </p:txBody>
      </p:sp>
    </p:spTree>
    <p:extLst>
      <p:ext uri="{BB962C8B-B14F-4D97-AF65-F5344CB8AC3E}">
        <p14:creationId xmlns:p14="http://schemas.microsoft.com/office/powerpoint/2010/main" val="26582561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74CCF277-32C4-4345-8D63-694269129CB3}"/>
              </a:ext>
            </a:extLst>
          </p:cNvPr>
          <p:cNvSpPr/>
          <p:nvPr/>
        </p:nvSpPr>
        <p:spPr>
          <a:xfrm>
            <a:off x="773468" y="181957"/>
            <a:ext cx="9083040" cy="7355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nl-NL" sz="3200" b="1" dirty="0">
              <a:solidFill>
                <a:srgbClr val="90C226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nl-NL" sz="3200" b="1" dirty="0">
                <a:solidFill>
                  <a:srgbClr val="90C22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Revisiefase</a:t>
            </a:r>
          </a:p>
          <a:p>
            <a:pPr marL="514350" lvl="0" indent="-514350">
              <a:buAutoNum type="arabicPeriod"/>
            </a:pPr>
            <a:endParaRPr lang="nl-NL" sz="3200" b="1" dirty="0">
              <a:solidFill>
                <a:srgbClr val="90C226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/>
            <a:r>
              <a:rPr lang="nl-NL" sz="2800" dirty="0">
                <a:solidFill>
                  <a:srgbClr val="90C22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deze laatste fase bekijk hetgeen je geschreven hebt en checkt de opbouw, inhoud en formulering van de tekst.</a:t>
            </a:r>
          </a:p>
          <a:p>
            <a:pPr lvl="2"/>
            <a:r>
              <a:rPr lang="nl-NL" sz="2800" dirty="0">
                <a:solidFill>
                  <a:srgbClr val="90C22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-Is het logisch qua structuur?</a:t>
            </a:r>
          </a:p>
          <a:p>
            <a:pPr lvl="2"/>
            <a:r>
              <a:rPr lang="nl-NL" sz="2800" dirty="0">
                <a:solidFill>
                  <a:srgbClr val="90C22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-Is er onderscheid gemaakt in feiten, interpretaties en meningen?</a:t>
            </a:r>
          </a:p>
          <a:p>
            <a:pPr lvl="2"/>
            <a:r>
              <a:rPr lang="nl-NL" sz="2800" dirty="0">
                <a:solidFill>
                  <a:srgbClr val="90C22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-Zitten er geen spelfouten in?</a:t>
            </a:r>
          </a:p>
          <a:p>
            <a:pPr lvl="2"/>
            <a:endParaRPr lang="nl-NL" sz="2800" dirty="0">
              <a:solidFill>
                <a:srgbClr val="90C226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/>
            <a:r>
              <a:rPr lang="nl-NL" sz="2800" dirty="0">
                <a:solidFill>
                  <a:srgbClr val="90C22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het 1</a:t>
            </a:r>
            <a:r>
              <a:rPr lang="nl-NL" sz="2800" baseline="30000" dirty="0">
                <a:solidFill>
                  <a:srgbClr val="90C22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nl-NL" sz="2800" dirty="0">
                <a:solidFill>
                  <a:srgbClr val="90C22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gedeelte klaar van je Ondersteuningsplan? Dan kun je nu verder naar het Plan van Aanpak!</a:t>
            </a:r>
          </a:p>
          <a:p>
            <a:pPr marL="514350" lvl="0" indent="-514350">
              <a:buAutoNum type="arabicPeriod"/>
            </a:pPr>
            <a:endParaRPr lang="nl-NL" sz="3200" b="1" dirty="0">
              <a:solidFill>
                <a:srgbClr val="90C226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endParaRPr lang="nl-NL" sz="3200" b="1" dirty="0">
              <a:solidFill>
                <a:srgbClr val="90C226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endParaRPr lang="nl-NL" sz="3200" b="1" dirty="0">
              <a:solidFill>
                <a:srgbClr val="90C226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49509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74CCF277-32C4-4345-8D63-694269129CB3}"/>
              </a:ext>
            </a:extLst>
          </p:cNvPr>
          <p:cNvSpPr/>
          <p:nvPr/>
        </p:nvSpPr>
        <p:spPr>
          <a:xfrm>
            <a:off x="1108748" y="2674779"/>
            <a:ext cx="908304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nl-NL" sz="3200" b="1" dirty="0">
              <a:solidFill>
                <a:srgbClr val="90C226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nl-NL" sz="3200" b="1" dirty="0">
                <a:solidFill>
                  <a:srgbClr val="90C22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Wat is ook alweer het verschil tussen evalueren en reflecteren?</a:t>
            </a:r>
          </a:p>
          <a:p>
            <a:pPr lvl="2"/>
            <a:endParaRPr lang="nl-NL" sz="3200" dirty="0">
              <a:solidFill>
                <a:srgbClr val="90C226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lvl="0" indent="-514350">
              <a:buAutoNum type="arabicPeriod"/>
            </a:pPr>
            <a:endParaRPr lang="nl-NL" sz="3200" b="1" dirty="0">
              <a:solidFill>
                <a:srgbClr val="90C226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endParaRPr lang="nl-NL" sz="3200" b="1" dirty="0">
              <a:solidFill>
                <a:srgbClr val="90C226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endParaRPr lang="nl-NL" sz="3200" b="1" dirty="0">
              <a:solidFill>
                <a:srgbClr val="90C226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06041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74CCF277-32C4-4345-8D63-694269129CB3}"/>
              </a:ext>
            </a:extLst>
          </p:cNvPr>
          <p:cNvSpPr/>
          <p:nvPr/>
        </p:nvSpPr>
        <p:spPr>
          <a:xfrm>
            <a:off x="631228" y="1536859"/>
            <a:ext cx="908304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nl-NL" sz="3200" b="1" dirty="0">
              <a:solidFill>
                <a:srgbClr val="90C226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nl-NL" sz="3200" b="1" dirty="0">
                <a:solidFill>
                  <a:srgbClr val="90C22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Evalueren = staan de resultaten van je acties centraal</a:t>
            </a:r>
          </a:p>
          <a:p>
            <a:pPr lvl="0"/>
            <a:endParaRPr lang="nl-NL" sz="3200" b="1" dirty="0">
              <a:solidFill>
                <a:srgbClr val="90C226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endParaRPr lang="nl-NL" sz="3200" b="1" dirty="0">
              <a:solidFill>
                <a:srgbClr val="90C226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nl-NL" sz="3200" b="1" dirty="0">
                <a:solidFill>
                  <a:srgbClr val="90C22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Reflecteren = het beoordelen van je eigen handelen</a:t>
            </a:r>
          </a:p>
          <a:p>
            <a:pPr lvl="2"/>
            <a:endParaRPr lang="nl-NL" sz="3200" dirty="0">
              <a:solidFill>
                <a:srgbClr val="90C226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lvl="0" indent="-514350">
              <a:buAutoNum type="arabicPeriod"/>
            </a:pPr>
            <a:endParaRPr lang="nl-NL" sz="3200" b="1" dirty="0">
              <a:solidFill>
                <a:srgbClr val="90C226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endParaRPr lang="nl-NL" sz="3200" b="1" dirty="0">
              <a:solidFill>
                <a:srgbClr val="90C226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endParaRPr lang="nl-NL" sz="3200" b="1" dirty="0">
              <a:solidFill>
                <a:srgbClr val="90C226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94675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74CCF277-32C4-4345-8D63-694269129CB3}"/>
              </a:ext>
            </a:extLst>
          </p:cNvPr>
          <p:cNvSpPr/>
          <p:nvPr/>
        </p:nvSpPr>
        <p:spPr>
          <a:xfrm>
            <a:off x="742988" y="2471579"/>
            <a:ext cx="908304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nl-NL" sz="3200" b="1" dirty="0">
              <a:solidFill>
                <a:srgbClr val="90C226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nl-NL" sz="3200" dirty="0">
                <a:solidFill>
                  <a:srgbClr val="90C22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Welke 2 soorten evaluaties hebben we vorige week besproken?</a:t>
            </a:r>
          </a:p>
          <a:p>
            <a:pPr lvl="2"/>
            <a:endParaRPr lang="nl-NL" sz="3200" dirty="0">
              <a:solidFill>
                <a:srgbClr val="90C226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lvl="0" indent="-514350">
              <a:buAutoNum type="arabicPeriod"/>
            </a:pPr>
            <a:endParaRPr lang="nl-NL" sz="3200" b="1" dirty="0">
              <a:solidFill>
                <a:srgbClr val="90C226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endParaRPr lang="nl-NL" sz="3200" b="1" dirty="0">
              <a:solidFill>
                <a:srgbClr val="90C226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endParaRPr lang="nl-NL" sz="3200" b="1" dirty="0">
              <a:solidFill>
                <a:srgbClr val="90C226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94579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74CCF277-32C4-4345-8D63-694269129CB3}"/>
              </a:ext>
            </a:extLst>
          </p:cNvPr>
          <p:cNvSpPr/>
          <p:nvPr/>
        </p:nvSpPr>
        <p:spPr>
          <a:xfrm>
            <a:off x="580428" y="520859"/>
            <a:ext cx="908304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nl-NL" sz="3200" b="1" dirty="0">
              <a:solidFill>
                <a:srgbClr val="90C226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nl-NL" sz="3200" dirty="0">
                <a:solidFill>
                  <a:srgbClr val="90C22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kan onderscheid maken in:</a:t>
            </a:r>
          </a:p>
          <a:p>
            <a:pPr lvl="0"/>
            <a:endParaRPr lang="nl-NL" sz="3200" b="1" dirty="0">
              <a:solidFill>
                <a:srgbClr val="90C226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nl-NL" sz="3200" b="1" dirty="0">
                <a:solidFill>
                  <a:srgbClr val="90C22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Productevaluaties: </a:t>
            </a:r>
            <a:r>
              <a:rPr lang="nl-NL" sz="3200" dirty="0">
                <a:solidFill>
                  <a:srgbClr val="90C22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hoeverre zijn de doelen behaald? En past het huidige ondersteuningsplan nog bij de client?</a:t>
            </a:r>
          </a:p>
          <a:p>
            <a:pPr lvl="0"/>
            <a:endParaRPr lang="nl-NL" sz="3200" dirty="0">
              <a:solidFill>
                <a:srgbClr val="90C226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nl-NL" sz="3200" b="1" dirty="0">
                <a:solidFill>
                  <a:srgbClr val="90C22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Procesevaluaties: </a:t>
            </a:r>
            <a:r>
              <a:rPr lang="nl-NL" sz="3200" dirty="0">
                <a:solidFill>
                  <a:srgbClr val="90C22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wijze waarop aan de afgesproken doelen is gewerkt. Het gaat hierbij om het verloop van het ondersteuningsproces.</a:t>
            </a:r>
          </a:p>
          <a:p>
            <a:pPr lvl="2"/>
            <a:endParaRPr lang="nl-NL" sz="3200" dirty="0">
              <a:solidFill>
                <a:srgbClr val="90C226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lvl="0" indent="-514350">
              <a:buAutoNum type="arabicPeriod"/>
            </a:pPr>
            <a:endParaRPr lang="nl-NL" sz="3200" b="1" dirty="0">
              <a:solidFill>
                <a:srgbClr val="90C226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endParaRPr lang="nl-NL" sz="3200" b="1" dirty="0">
              <a:solidFill>
                <a:srgbClr val="90C226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endParaRPr lang="nl-NL" sz="3200" b="1" dirty="0">
              <a:solidFill>
                <a:srgbClr val="90C226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51456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74CCF277-32C4-4345-8D63-694269129CB3}"/>
              </a:ext>
            </a:extLst>
          </p:cNvPr>
          <p:cNvSpPr/>
          <p:nvPr/>
        </p:nvSpPr>
        <p:spPr>
          <a:xfrm>
            <a:off x="682028" y="2024539"/>
            <a:ext cx="908304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nl-NL" sz="3200" b="1" dirty="0">
              <a:solidFill>
                <a:srgbClr val="90C226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endParaRPr lang="nl-NL" sz="3200" b="1" dirty="0">
              <a:solidFill>
                <a:srgbClr val="90C226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nl-NL" sz="3200" b="1" dirty="0">
                <a:solidFill>
                  <a:srgbClr val="90C22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Een hulpmiddel bij evalueren is de PDCA-cyclus. Waar werkt deze cyclus?</a:t>
            </a:r>
            <a:endParaRPr lang="nl-NL" sz="3200" dirty="0">
              <a:solidFill>
                <a:srgbClr val="90C226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lvl="0" indent="-514350">
              <a:buAutoNum type="arabicPeriod"/>
            </a:pPr>
            <a:endParaRPr lang="nl-NL" sz="3200" b="1" dirty="0">
              <a:solidFill>
                <a:srgbClr val="90C226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endParaRPr lang="nl-NL" sz="3200" b="1" dirty="0">
              <a:solidFill>
                <a:srgbClr val="90C226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endParaRPr lang="nl-NL" sz="3200" b="1" dirty="0">
              <a:solidFill>
                <a:srgbClr val="90C226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51331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74CCF277-32C4-4345-8D63-694269129CB3}"/>
              </a:ext>
            </a:extLst>
          </p:cNvPr>
          <p:cNvSpPr/>
          <p:nvPr/>
        </p:nvSpPr>
        <p:spPr>
          <a:xfrm>
            <a:off x="621068" y="754539"/>
            <a:ext cx="908304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nl-NL" sz="3200" b="1" dirty="0">
                <a:solidFill>
                  <a:srgbClr val="90C22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Een hulpmiddel bij evalueren is de PDCA-cyclus:</a:t>
            </a:r>
          </a:p>
          <a:p>
            <a:pPr lvl="0"/>
            <a:endParaRPr lang="nl-NL" sz="3200" b="1" dirty="0">
              <a:solidFill>
                <a:srgbClr val="90C226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nl-NL" sz="3200" dirty="0">
                <a:solidFill>
                  <a:srgbClr val="90C22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 – de fase waarin doelen worden geformuleerd</a:t>
            </a:r>
          </a:p>
          <a:p>
            <a:pPr lvl="0"/>
            <a:endParaRPr lang="nl-NL" sz="3200" dirty="0">
              <a:solidFill>
                <a:srgbClr val="90C226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nl-NL" sz="3200" dirty="0">
                <a:solidFill>
                  <a:srgbClr val="90C22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– het uitvoeren van de acties</a:t>
            </a:r>
          </a:p>
          <a:p>
            <a:pPr lvl="0"/>
            <a:endParaRPr lang="nl-NL" sz="3200" dirty="0">
              <a:solidFill>
                <a:srgbClr val="90C226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nl-NL" sz="3200" dirty="0">
                <a:solidFill>
                  <a:srgbClr val="90C22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Check – het resultaat wordt vergleken met de doelen</a:t>
            </a:r>
          </a:p>
          <a:p>
            <a:pPr lvl="0"/>
            <a:endParaRPr lang="nl-NL" sz="3200" dirty="0">
              <a:solidFill>
                <a:srgbClr val="90C226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nl-NL" sz="3200" dirty="0">
                <a:solidFill>
                  <a:srgbClr val="90C22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 – resultaten worden geborgd en er wordt actie 	ondernomen om de resultaten te verbeteren</a:t>
            </a:r>
          </a:p>
          <a:p>
            <a:pPr lvl="2"/>
            <a:endParaRPr lang="nl-NL" sz="3200" dirty="0">
              <a:solidFill>
                <a:srgbClr val="90C226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lvl="0" indent="-514350">
              <a:buAutoNum type="arabicPeriod"/>
            </a:pPr>
            <a:endParaRPr lang="nl-NL" sz="3200" b="1" dirty="0">
              <a:solidFill>
                <a:srgbClr val="90C226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endParaRPr lang="nl-NL" sz="3200" b="1" dirty="0">
              <a:solidFill>
                <a:srgbClr val="90C226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endParaRPr lang="nl-NL" sz="3200" b="1" dirty="0">
              <a:solidFill>
                <a:srgbClr val="90C226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F5A29F22-132B-4C45-AE66-D37777ECEF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01112" y="4171173"/>
            <a:ext cx="2269820" cy="2285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42713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283055-CFB5-4971-AC4A-3B15167E0B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9482666" cy="1320800"/>
          </a:xfrm>
        </p:spPr>
        <p:txBody>
          <a:bodyPr>
            <a:noAutofit/>
          </a:bodyPr>
          <a:lstStyle/>
          <a:p>
            <a:r>
              <a:rPr lang="nl-NL" sz="2800" b="1" dirty="0"/>
              <a:t>Opdracht 1 in de les:</a:t>
            </a:r>
            <a:br>
              <a:rPr lang="nl-NL" sz="2800" dirty="0"/>
            </a:br>
            <a:r>
              <a:rPr lang="nl-NL" sz="2800" dirty="0"/>
              <a:t>Schrijf een casus over een client van je huidige of vorige stage. Deze casus beschrijft de complexiteit rondom een client.</a:t>
            </a:r>
            <a:br>
              <a:rPr lang="nl-NL" sz="2800" dirty="0"/>
            </a:br>
            <a:br>
              <a:rPr lang="nl-NL" sz="2800" dirty="0"/>
            </a:br>
            <a:r>
              <a:rPr lang="nl-NL" sz="2800" b="1" u="sng" dirty="0"/>
              <a:t>De casus is:</a:t>
            </a:r>
            <a:br>
              <a:rPr lang="nl-NL" sz="2800" dirty="0"/>
            </a:br>
            <a:r>
              <a:rPr lang="nl-NL" sz="2800" dirty="0"/>
              <a:t>-in correct en begrijpelijke taal geschreven,</a:t>
            </a:r>
            <a:br>
              <a:rPr lang="nl-NL" sz="2800" dirty="0"/>
            </a:br>
            <a:r>
              <a:rPr lang="nl-NL" sz="2800" dirty="0"/>
              <a:t>-complex</a:t>
            </a:r>
            <a:br>
              <a:rPr lang="nl-NL" sz="2800" dirty="0"/>
            </a:br>
            <a:r>
              <a:rPr lang="nl-NL" sz="2800" dirty="0"/>
              <a:t>-minimaal 500 – maximaal 700 woorden </a:t>
            </a:r>
            <a:br>
              <a:rPr lang="nl-NL" sz="2800" dirty="0"/>
            </a:br>
            <a:br>
              <a:rPr lang="nl-NL" sz="2800" dirty="0"/>
            </a:br>
            <a:r>
              <a:rPr lang="nl-NL" sz="2800" dirty="0"/>
              <a:t>PS: geen doelen of probleemformuleringen beschrijven!</a:t>
            </a:r>
            <a:br>
              <a:rPr lang="nl-NL" sz="2800" dirty="0"/>
            </a:br>
            <a:r>
              <a:rPr lang="nl-NL" sz="2800" dirty="0"/>
              <a:t>Geef je client een andere naam!</a:t>
            </a:r>
            <a:br>
              <a:rPr lang="nl-NL" sz="2800" dirty="0"/>
            </a:br>
            <a:br>
              <a:rPr lang="nl-NL" sz="2800" dirty="0"/>
            </a:br>
            <a:r>
              <a:rPr lang="nl-NL" sz="2800" dirty="0"/>
              <a:t>Klaar? Uploaden via It’s Learning!</a:t>
            </a:r>
          </a:p>
        </p:txBody>
      </p:sp>
    </p:spTree>
    <p:extLst>
      <p:ext uri="{BB962C8B-B14F-4D97-AF65-F5344CB8AC3E}">
        <p14:creationId xmlns:p14="http://schemas.microsoft.com/office/powerpoint/2010/main" val="10642157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283055-CFB5-4971-AC4A-3B15167E0B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294" y="243840"/>
            <a:ext cx="9482666" cy="1320800"/>
          </a:xfrm>
        </p:spPr>
        <p:txBody>
          <a:bodyPr>
            <a:noAutofit/>
          </a:bodyPr>
          <a:lstStyle/>
          <a:p>
            <a:r>
              <a:rPr lang="nl-NL" sz="2800" b="1" dirty="0"/>
              <a:t>Opdracht 2 in de les:</a:t>
            </a:r>
            <a:br>
              <a:rPr lang="nl-NL" sz="2800" dirty="0"/>
            </a:br>
            <a:r>
              <a:rPr lang="nl-NL" sz="2800" dirty="0"/>
              <a:t>Bereid je presentatie voor in PowerPoint. </a:t>
            </a:r>
            <a:br>
              <a:rPr lang="nl-NL" sz="2800" dirty="0"/>
            </a:br>
            <a:r>
              <a:rPr lang="nl-NL" sz="2800" dirty="0"/>
              <a:t>Deze gaat over hoe er op je stageplek (of je vorige) gewerkt wordt met ondersteuningsplannen.</a:t>
            </a:r>
            <a:br>
              <a:rPr lang="nl-NL" sz="2800" dirty="0"/>
            </a:br>
            <a:br>
              <a:rPr lang="nl-NL" sz="2800" dirty="0"/>
            </a:br>
            <a:r>
              <a:rPr lang="nl-NL" sz="2800" b="1" dirty="0"/>
              <a:t>Je presenteert de volgende punten:</a:t>
            </a:r>
            <a:br>
              <a:rPr lang="nl-NL" sz="2800" dirty="0"/>
            </a:br>
            <a:r>
              <a:rPr lang="nl-NL" sz="2400" dirty="0"/>
              <a:t>-hoe wordt er methodisch gehandeld op je stage,</a:t>
            </a:r>
            <a:br>
              <a:rPr lang="nl-NL" sz="2400" dirty="0"/>
            </a:br>
            <a:r>
              <a:rPr lang="nl-NL" sz="2400" dirty="0"/>
              <a:t>-beschrijf de stappen van het schrijven en evalueren van het ondersteuningsplan,</a:t>
            </a:r>
            <a:br>
              <a:rPr lang="nl-NL" sz="2400" dirty="0"/>
            </a:br>
            <a:r>
              <a:rPr lang="nl-NL" sz="2400" dirty="0"/>
              <a:t>-in welk digitaal (of analoog?) systeem wordt er gerapporteerd en het zorgdossier bewaard,</a:t>
            </a:r>
            <a:br>
              <a:rPr lang="nl-NL" sz="2400" dirty="0"/>
            </a:br>
            <a:r>
              <a:rPr lang="nl-NL" sz="2400" dirty="0"/>
              <a:t>-wie is er verantwoordelijk,</a:t>
            </a:r>
            <a:br>
              <a:rPr lang="nl-NL" sz="2400" dirty="0"/>
            </a:br>
            <a:r>
              <a:rPr lang="nl-NL" sz="2400" dirty="0"/>
              <a:t>-wie zijn er allemaal betrokken,</a:t>
            </a:r>
            <a:br>
              <a:rPr lang="nl-NL" sz="2400" dirty="0"/>
            </a:br>
            <a:r>
              <a:rPr lang="nl-NL" sz="2400" dirty="0"/>
              <a:t>-hoe wordt er geëvalueerd,</a:t>
            </a:r>
            <a:br>
              <a:rPr lang="nl-NL" sz="2400" dirty="0"/>
            </a:br>
            <a:r>
              <a:rPr lang="nl-NL" sz="2400" dirty="0"/>
              <a:t>-wat is jouw mening hierover,</a:t>
            </a:r>
            <a:br>
              <a:rPr lang="nl-NL" sz="2400" dirty="0"/>
            </a:br>
            <a:r>
              <a:rPr lang="nl-NL" sz="2400" dirty="0"/>
              <a:t>-wat kan er verbeterd worden rondom het ondersteuningsplan</a:t>
            </a:r>
          </a:p>
        </p:txBody>
      </p:sp>
    </p:spTree>
    <p:extLst>
      <p:ext uri="{BB962C8B-B14F-4D97-AF65-F5344CB8AC3E}">
        <p14:creationId xmlns:p14="http://schemas.microsoft.com/office/powerpoint/2010/main" val="26752298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283055-CFB5-4971-AC4A-3B15167E0B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894" y="1640840"/>
            <a:ext cx="9482666" cy="1320800"/>
          </a:xfrm>
        </p:spPr>
        <p:txBody>
          <a:bodyPr>
            <a:noAutofit/>
          </a:bodyPr>
          <a:lstStyle/>
          <a:p>
            <a:r>
              <a:rPr lang="nl-NL" sz="2800" b="1" dirty="0"/>
              <a:t>Presentaties in lesweek 8</a:t>
            </a:r>
            <a:br>
              <a:rPr lang="nl-NL" sz="2800" b="1" dirty="0"/>
            </a:br>
            <a:br>
              <a:rPr lang="nl-NL" sz="2800" b="1" dirty="0"/>
            </a:br>
            <a:r>
              <a:rPr lang="nl-NL" sz="2800" dirty="0"/>
              <a:t>Maak alvast groepjes van </a:t>
            </a:r>
            <a:r>
              <a:rPr lang="nl-NL" sz="2800" b="1" dirty="0"/>
              <a:t>4 studenten</a:t>
            </a:r>
            <a:r>
              <a:rPr lang="nl-NL" sz="2800" dirty="0"/>
              <a:t>. Graag verdeling aan mij doorgeven!</a:t>
            </a:r>
            <a:br>
              <a:rPr lang="nl-NL" sz="2800" b="1" dirty="0"/>
            </a:br>
            <a:br>
              <a:rPr lang="nl-NL" sz="2800" b="1" dirty="0"/>
            </a:br>
            <a:r>
              <a:rPr lang="nl-NL" sz="2800" dirty="0"/>
              <a:t>Ter voorbereiding:</a:t>
            </a:r>
            <a:br>
              <a:rPr lang="nl-NL" sz="2800" dirty="0"/>
            </a:br>
            <a:r>
              <a:rPr lang="nl-NL" sz="2800" dirty="0"/>
              <a:t>-Zorg voor een goed werkende laptop met volle accu,</a:t>
            </a:r>
            <a:br>
              <a:rPr lang="nl-NL" sz="2800" dirty="0"/>
            </a:br>
            <a:r>
              <a:rPr lang="nl-NL" sz="2800" dirty="0"/>
              <a:t>-Zorg voor een kopie van je presentatie </a:t>
            </a:r>
            <a:br>
              <a:rPr lang="nl-NL" sz="2800" dirty="0"/>
            </a:br>
            <a:r>
              <a:rPr lang="nl-NL" sz="2800" dirty="0"/>
              <a:t>(via mail of USB stick).</a:t>
            </a:r>
            <a:br>
              <a:rPr lang="nl-NL" sz="2800" b="1" dirty="0"/>
            </a:br>
            <a:br>
              <a:rPr lang="nl-NL" sz="2800" b="1" dirty="0"/>
            </a:b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61435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F0710E-A853-48D0-B32D-2202D66CB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2048" y="558800"/>
            <a:ext cx="9282592" cy="1320800"/>
          </a:xfrm>
        </p:spPr>
        <p:txBody>
          <a:bodyPr>
            <a:normAutofit fontScale="90000"/>
          </a:bodyPr>
          <a:lstStyle/>
          <a:p>
            <a:br>
              <a:rPr lang="nl-NL" b="1" dirty="0"/>
            </a:br>
            <a:r>
              <a:rPr lang="nl-NL" b="1" dirty="0"/>
              <a:t>Planning van les 7:</a:t>
            </a:r>
            <a:br>
              <a:rPr lang="nl-NL" dirty="0"/>
            </a:br>
            <a:br>
              <a:rPr lang="nl-NL" dirty="0"/>
            </a:br>
            <a:r>
              <a:rPr lang="nl-NL" dirty="0"/>
              <a:t>- </a:t>
            </a:r>
            <a:r>
              <a:rPr lang="nl-NL" sz="3100" dirty="0"/>
              <a:t>Opstart + A&amp;A</a:t>
            </a:r>
            <a:br>
              <a:rPr lang="nl-NL" sz="3100" dirty="0"/>
            </a:br>
            <a:br>
              <a:rPr lang="nl-NL" sz="3100" dirty="0"/>
            </a:br>
            <a:r>
              <a:rPr lang="nl-NL" sz="3100" dirty="0"/>
              <a:t>- Terugblik naar vorige week</a:t>
            </a:r>
            <a:br>
              <a:rPr lang="nl-NL" sz="3100" dirty="0"/>
            </a:br>
            <a:br>
              <a:rPr lang="nl-NL" sz="3100" dirty="0"/>
            </a:br>
            <a:r>
              <a:rPr lang="nl-NL" sz="3100" dirty="0"/>
              <a:t>- Opdracht1: zelf een casus schrijven</a:t>
            </a:r>
            <a:br>
              <a:rPr lang="nl-NL" sz="3100" dirty="0"/>
            </a:br>
            <a:br>
              <a:rPr lang="nl-NL" sz="3100" dirty="0"/>
            </a:br>
            <a:r>
              <a:rPr lang="nl-NL" sz="3100" dirty="0"/>
              <a:t>- Opdracht 2: presentatie voorbereiden</a:t>
            </a:r>
            <a:br>
              <a:rPr lang="nl-NL" sz="3100" dirty="0"/>
            </a:br>
            <a:r>
              <a:rPr lang="nl-NL" sz="3100" dirty="0"/>
              <a:t>							</a:t>
            </a:r>
            <a:br>
              <a:rPr lang="nl-NL" sz="3100" dirty="0"/>
            </a:br>
            <a:r>
              <a:rPr lang="nl-NL" sz="3100" dirty="0"/>
              <a:t>- Einde les </a:t>
            </a:r>
          </a:p>
        </p:txBody>
      </p:sp>
    </p:spTree>
    <p:extLst>
      <p:ext uri="{BB962C8B-B14F-4D97-AF65-F5344CB8AC3E}">
        <p14:creationId xmlns:p14="http://schemas.microsoft.com/office/powerpoint/2010/main" val="1584027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F0710E-A853-48D0-B32D-2202D66CB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5585" y="350741"/>
            <a:ext cx="8596668" cy="1320800"/>
          </a:xfrm>
        </p:spPr>
        <p:txBody>
          <a:bodyPr>
            <a:normAutofit fontScale="90000"/>
          </a:bodyPr>
          <a:lstStyle/>
          <a:p>
            <a:br>
              <a:rPr lang="nl-NL" b="1" dirty="0"/>
            </a:br>
            <a:r>
              <a:rPr lang="nl-NL" b="1" dirty="0"/>
              <a:t>Planning van de periode:</a:t>
            </a: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endParaRPr lang="nl-NL" dirty="0"/>
          </a:p>
        </p:txBody>
      </p:sp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B37E4061-6D34-47FC-9724-3C29131EB7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8751192"/>
              </p:ext>
            </p:extLst>
          </p:nvPr>
        </p:nvGraphicFramePr>
        <p:xfrm>
          <a:off x="625585" y="1573016"/>
          <a:ext cx="9123326" cy="49825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8719">
                  <a:extLst>
                    <a:ext uri="{9D8B030D-6E8A-4147-A177-3AD203B41FA5}">
                      <a16:colId xmlns:a16="http://schemas.microsoft.com/office/drawing/2014/main" val="1009339843"/>
                    </a:ext>
                  </a:extLst>
                </a:gridCol>
                <a:gridCol w="6194607">
                  <a:extLst>
                    <a:ext uri="{9D8B030D-6E8A-4147-A177-3AD203B41FA5}">
                      <a16:colId xmlns:a16="http://schemas.microsoft.com/office/drawing/2014/main" val="59396732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76999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Lesweek 1: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45804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Lesweek 2: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Introductie + inventarisatie leervragen + uitleg eindopdracht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77575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Lesweek 3: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/>
                        <a:t>Onderst.pl. + Zorgrapportage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23542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Lesweek 4: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/>
                        <a:t>Onderst.pl. casus A + probleemformulering PES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6033985"/>
                  </a:ext>
                </a:extLst>
              </a:tr>
              <a:tr h="244452">
                <a:tc>
                  <a:txBody>
                    <a:bodyPr/>
                    <a:lstStyle/>
                    <a:p>
                      <a:r>
                        <a:rPr lang="nl-NL" dirty="0"/>
                        <a:t>Lesweek 5: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/>
                        <a:t>Onderst.pl. casus B + doelformulering RUMBA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52917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Lesweek 6: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/>
                        <a:t>Onderst.pl. casus C + evalueren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37122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Lesweek 7: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Zelf 1 casus schrijven + voorbereiden presentatie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0463680"/>
                  </a:ext>
                </a:extLst>
              </a:tr>
              <a:tr h="374969">
                <a:tc>
                  <a:txBody>
                    <a:bodyPr/>
                    <a:lstStyle/>
                    <a:p>
                      <a:r>
                        <a:rPr lang="nl-NL" dirty="0"/>
                        <a:t>Herfstvakantie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84719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Lesweek 8: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Korte presentatie (15 min. pp) in groepjes van 4 over ondersteuningsplan van jouw stage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3444921"/>
                  </a:ext>
                </a:extLst>
              </a:tr>
              <a:tr h="320652">
                <a:tc>
                  <a:txBody>
                    <a:bodyPr/>
                    <a:lstStyle/>
                    <a:p>
                      <a:r>
                        <a:rPr lang="nl-NL" dirty="0"/>
                        <a:t>Lesweek 9: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Uitwerken casus les 7 + Inleveren eindopdracht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46490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Lesweek 10: Bufferweek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75633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4128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F0710E-A853-48D0-B32D-2202D66CB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6640" y="365949"/>
            <a:ext cx="8596668" cy="1320800"/>
          </a:xfrm>
        </p:spPr>
        <p:txBody>
          <a:bodyPr>
            <a:normAutofit fontScale="90000"/>
          </a:bodyPr>
          <a:lstStyle/>
          <a:p>
            <a:pPr>
              <a:spcAft>
                <a:spcPts val="0"/>
              </a:spcAft>
            </a:pPr>
            <a:br>
              <a:rPr lang="nl-NL" b="1" dirty="0"/>
            </a:br>
            <a:b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nl-NL" dirty="0"/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74CCF277-32C4-4345-8D63-694269129CB3}"/>
              </a:ext>
            </a:extLst>
          </p:cNvPr>
          <p:cNvSpPr/>
          <p:nvPr/>
        </p:nvSpPr>
        <p:spPr>
          <a:xfrm>
            <a:off x="813454" y="1782395"/>
            <a:ext cx="908304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nl-NL" sz="4400" b="1" u="sng" dirty="0">
                <a:solidFill>
                  <a:srgbClr val="90C22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Hoe zat het ook alweer met:</a:t>
            </a:r>
          </a:p>
          <a:p>
            <a:pPr lvl="0"/>
            <a:endParaRPr lang="nl-NL" sz="4400" b="1" u="sng" dirty="0">
              <a:solidFill>
                <a:srgbClr val="90C226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nl-NL" sz="4400" b="1" dirty="0">
                <a:solidFill>
                  <a:srgbClr val="90C22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Waarmee of waardoor onderscheidt een professionals zich van een niet-professional vinden jullie?</a:t>
            </a:r>
          </a:p>
          <a:p>
            <a:pPr lvl="0"/>
            <a:endParaRPr lang="nl-NL" sz="3200" b="1" dirty="0">
              <a:solidFill>
                <a:srgbClr val="90C226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8521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F0710E-A853-48D0-B32D-2202D66CB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6640" y="365949"/>
            <a:ext cx="8596668" cy="1320800"/>
          </a:xfrm>
        </p:spPr>
        <p:txBody>
          <a:bodyPr>
            <a:normAutofit fontScale="90000"/>
          </a:bodyPr>
          <a:lstStyle/>
          <a:p>
            <a:pPr>
              <a:spcAft>
                <a:spcPts val="0"/>
              </a:spcAft>
            </a:pPr>
            <a:br>
              <a:rPr lang="nl-NL" b="1" dirty="0"/>
            </a:br>
            <a:b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nl-NL" dirty="0"/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74CCF277-32C4-4345-8D63-694269129CB3}"/>
              </a:ext>
            </a:extLst>
          </p:cNvPr>
          <p:cNvSpPr/>
          <p:nvPr/>
        </p:nvSpPr>
        <p:spPr>
          <a:xfrm>
            <a:off x="813454" y="2282567"/>
            <a:ext cx="9083040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nl-NL" sz="4400" b="1" dirty="0">
                <a:solidFill>
                  <a:srgbClr val="90C22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Een professional werkt methodisch, doelgericht, systematisch, planmatig en procesmatig om de gestelde doelen te behalen!</a:t>
            </a:r>
          </a:p>
          <a:p>
            <a:pPr lvl="0"/>
            <a:endParaRPr lang="nl-NL" sz="3200" b="1" dirty="0">
              <a:solidFill>
                <a:srgbClr val="90C226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96444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F0710E-A853-48D0-B32D-2202D66CB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5534" y="470059"/>
            <a:ext cx="8596668" cy="1320800"/>
          </a:xfrm>
        </p:spPr>
        <p:txBody>
          <a:bodyPr>
            <a:normAutofit fontScale="90000"/>
          </a:bodyPr>
          <a:lstStyle/>
          <a:p>
            <a:pPr>
              <a:spcAft>
                <a:spcPts val="0"/>
              </a:spcAft>
            </a:pPr>
            <a:br>
              <a:rPr lang="nl-NL" b="1" dirty="0"/>
            </a:br>
            <a:b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nl-NL" dirty="0"/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74CCF277-32C4-4345-8D63-694269129CB3}"/>
              </a:ext>
            </a:extLst>
          </p:cNvPr>
          <p:cNvSpPr/>
          <p:nvPr/>
        </p:nvSpPr>
        <p:spPr>
          <a:xfrm>
            <a:off x="560108" y="2847499"/>
            <a:ext cx="908304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nl-NL" sz="3200" b="1" dirty="0">
                <a:solidFill>
                  <a:srgbClr val="90C22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Welke 3 fasen van informatie verwerken zijn er ook alweer?</a:t>
            </a:r>
          </a:p>
          <a:p>
            <a:pPr lvl="0"/>
            <a:endParaRPr lang="nl-NL" sz="3200" b="1" dirty="0">
              <a:solidFill>
                <a:srgbClr val="90C226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endParaRPr lang="nl-NL" sz="3200" b="1" dirty="0">
              <a:solidFill>
                <a:srgbClr val="90C226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75647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F0710E-A853-48D0-B32D-2202D66CB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5534" y="470059"/>
            <a:ext cx="8596668" cy="1320800"/>
          </a:xfrm>
        </p:spPr>
        <p:txBody>
          <a:bodyPr>
            <a:normAutofit fontScale="90000"/>
          </a:bodyPr>
          <a:lstStyle/>
          <a:p>
            <a:pPr>
              <a:spcAft>
                <a:spcPts val="0"/>
              </a:spcAft>
            </a:pPr>
            <a:br>
              <a:rPr lang="nl-NL" b="1" dirty="0"/>
            </a:br>
            <a:b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nl-NL" dirty="0"/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74CCF277-32C4-4345-8D63-694269129CB3}"/>
              </a:ext>
            </a:extLst>
          </p:cNvPr>
          <p:cNvSpPr/>
          <p:nvPr/>
        </p:nvSpPr>
        <p:spPr>
          <a:xfrm>
            <a:off x="702348" y="1526699"/>
            <a:ext cx="908304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nl-NL" sz="3200" b="1" dirty="0">
                <a:solidFill>
                  <a:srgbClr val="90C22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Fasen van informatie verwerken:</a:t>
            </a:r>
          </a:p>
          <a:p>
            <a:pPr lvl="0"/>
            <a:endParaRPr lang="nl-NL" sz="3200" b="1" dirty="0">
              <a:solidFill>
                <a:srgbClr val="90C226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lvl="0" indent="-514350">
              <a:buAutoNum type="arabicPeriod"/>
            </a:pPr>
            <a:r>
              <a:rPr lang="nl-NL" sz="3200" dirty="0">
                <a:solidFill>
                  <a:srgbClr val="90C22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Ordeningsfase</a:t>
            </a:r>
          </a:p>
          <a:p>
            <a:pPr marL="514350" lvl="0" indent="-514350">
              <a:buAutoNum type="arabicPeriod"/>
            </a:pPr>
            <a:endParaRPr lang="nl-NL" sz="3200" dirty="0">
              <a:solidFill>
                <a:srgbClr val="90C226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lvl="0" indent="-514350">
              <a:buAutoNum type="arabicPeriod"/>
            </a:pPr>
            <a:r>
              <a:rPr lang="nl-NL" sz="3200" dirty="0">
                <a:solidFill>
                  <a:srgbClr val="90C22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Fase van schrijfproces</a:t>
            </a:r>
          </a:p>
          <a:p>
            <a:pPr marL="514350" lvl="0" indent="-514350">
              <a:buAutoNum type="arabicPeriod"/>
            </a:pPr>
            <a:endParaRPr lang="nl-NL" sz="3200" dirty="0">
              <a:solidFill>
                <a:srgbClr val="90C226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lvl="0" indent="-514350">
              <a:buAutoNum type="arabicPeriod"/>
            </a:pPr>
            <a:r>
              <a:rPr lang="nl-NL" sz="3200" dirty="0">
                <a:solidFill>
                  <a:srgbClr val="90C22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revisiefase</a:t>
            </a:r>
          </a:p>
          <a:p>
            <a:pPr lvl="0"/>
            <a:endParaRPr lang="nl-NL" sz="3200" b="1" dirty="0">
              <a:solidFill>
                <a:srgbClr val="90C226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endParaRPr lang="nl-NL" sz="3200" b="1" dirty="0">
              <a:solidFill>
                <a:srgbClr val="90C226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3809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F0710E-A853-48D0-B32D-2202D66CB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2348" y="866299"/>
            <a:ext cx="8596668" cy="1320800"/>
          </a:xfrm>
        </p:spPr>
        <p:txBody>
          <a:bodyPr>
            <a:normAutofit fontScale="90000"/>
          </a:bodyPr>
          <a:lstStyle/>
          <a:p>
            <a:pPr>
              <a:spcAft>
                <a:spcPts val="0"/>
              </a:spcAft>
            </a:pPr>
            <a:br>
              <a:rPr lang="nl-NL" b="1" dirty="0"/>
            </a:br>
            <a:b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nl-NL" dirty="0"/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74CCF277-32C4-4345-8D63-694269129CB3}"/>
              </a:ext>
            </a:extLst>
          </p:cNvPr>
          <p:cNvSpPr/>
          <p:nvPr/>
        </p:nvSpPr>
        <p:spPr>
          <a:xfrm>
            <a:off x="702348" y="1211739"/>
            <a:ext cx="908304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nl-NL" sz="3200" b="1" dirty="0">
              <a:solidFill>
                <a:srgbClr val="90C226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lvl="0" indent="-514350">
              <a:buAutoNum type="arabicPeriod"/>
            </a:pPr>
            <a:r>
              <a:rPr lang="nl-NL" sz="3200" b="1" dirty="0">
                <a:solidFill>
                  <a:srgbClr val="90C22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Ordeningsfase</a:t>
            </a:r>
          </a:p>
          <a:p>
            <a:pPr marL="514350" lvl="0" indent="-514350">
              <a:buAutoNum type="arabicPeriod"/>
            </a:pPr>
            <a:endParaRPr lang="nl-NL" sz="3200" b="1" dirty="0">
              <a:solidFill>
                <a:srgbClr val="90C226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/>
            <a:r>
              <a:rPr lang="nl-NL" sz="3200" dirty="0">
                <a:solidFill>
                  <a:srgbClr val="90C22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ordent informatie uit het persoonsbeeld, observatie, gesprekverslagen en rapportages.</a:t>
            </a:r>
          </a:p>
          <a:p>
            <a:pPr lvl="2"/>
            <a:r>
              <a:rPr lang="nl-NL" sz="3200" dirty="0">
                <a:solidFill>
                  <a:srgbClr val="90C22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zet wensen, behoeften en doelen op een rijtje (je brengt nog geen prioriteit aan, dat doe je pas in het Plan van Aanpak)</a:t>
            </a:r>
          </a:p>
          <a:p>
            <a:pPr marL="514350" lvl="0" indent="-514350">
              <a:buAutoNum type="arabicPeriod"/>
            </a:pPr>
            <a:endParaRPr lang="nl-NL" sz="3200" b="1" dirty="0">
              <a:solidFill>
                <a:srgbClr val="90C226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endParaRPr lang="nl-NL" sz="3200" b="1" dirty="0">
              <a:solidFill>
                <a:srgbClr val="90C226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endParaRPr lang="nl-NL" sz="3200" b="1" dirty="0">
              <a:solidFill>
                <a:srgbClr val="90C226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80899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74CCF277-32C4-4345-8D63-694269129CB3}"/>
              </a:ext>
            </a:extLst>
          </p:cNvPr>
          <p:cNvSpPr/>
          <p:nvPr/>
        </p:nvSpPr>
        <p:spPr>
          <a:xfrm>
            <a:off x="702348" y="1211739"/>
            <a:ext cx="908304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nl-NL" sz="3200" b="1" dirty="0">
              <a:solidFill>
                <a:srgbClr val="90C226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nl-NL" sz="3200" b="1" dirty="0">
                <a:solidFill>
                  <a:srgbClr val="90C22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Fase van schrijfproces</a:t>
            </a:r>
          </a:p>
          <a:p>
            <a:pPr lvl="0"/>
            <a:endParaRPr lang="nl-NL" sz="3200" b="1" dirty="0">
              <a:solidFill>
                <a:srgbClr val="90C226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nl-NL" sz="3200" b="1" dirty="0">
                <a:solidFill>
                  <a:srgbClr val="90C22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nl-NL" sz="3200" dirty="0">
                <a:solidFill>
                  <a:srgbClr val="90C22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beschrijft de gegevens zo duidelijk en objectief 	mogelijk (zo objectief mogelijk, zonder stigma of 	emoties) in respectvolle en begrijpelijke taal voor 	de client. Het is zijn plan!</a:t>
            </a:r>
          </a:p>
          <a:p>
            <a:pPr marL="514350" lvl="0" indent="-514350">
              <a:buAutoNum type="arabicPeriod"/>
            </a:pPr>
            <a:endParaRPr lang="nl-NL" sz="3200" b="1" dirty="0">
              <a:solidFill>
                <a:srgbClr val="90C226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/>
            <a:endParaRPr lang="nl-NL" sz="3200" dirty="0">
              <a:solidFill>
                <a:srgbClr val="90C226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lvl="0" indent="-514350">
              <a:buAutoNum type="arabicPeriod"/>
            </a:pPr>
            <a:endParaRPr lang="nl-NL" sz="3200" b="1" dirty="0">
              <a:solidFill>
                <a:srgbClr val="90C226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endParaRPr lang="nl-NL" sz="3200" b="1" dirty="0">
              <a:solidFill>
                <a:srgbClr val="90C226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endParaRPr lang="nl-NL" sz="3200" b="1" dirty="0">
              <a:solidFill>
                <a:srgbClr val="90C226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811117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C1429BF1A67E641B09F2EAAF27E91D3" ma:contentTypeVersion="7" ma:contentTypeDescription="Een nieuw document maken." ma:contentTypeScope="" ma:versionID="bb53c9d3575e7dfb5a0c2c4809ca6aa8">
  <xsd:schema xmlns:xsd="http://www.w3.org/2001/XMLSchema" xmlns:xs="http://www.w3.org/2001/XMLSchema" xmlns:p="http://schemas.microsoft.com/office/2006/metadata/properties" xmlns:ns3="ee5ad45f-5c26-4269-94b9-a38f6ca33220" targetNamespace="http://schemas.microsoft.com/office/2006/metadata/properties" ma:root="true" ma:fieldsID="3d3142cf65383345f5ff64424e2c1cc9" ns3:_="">
    <xsd:import namespace="ee5ad45f-5c26-4269-94b9-a38f6ca3322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5ad45f-5c26-4269-94b9-a38f6ca3322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E2A0EC2-78F1-4E4F-9228-D6CE6178336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e5ad45f-5c26-4269-94b9-a38f6ca3322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3750B3E-1169-4B1C-A054-70A92E0AA01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32542C5-AA4C-4AEB-81EB-8001D403DA48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1104</TotalTime>
  <Words>445</Words>
  <Application>Microsoft Office PowerPoint</Application>
  <PresentationFormat>Breedbeeld</PresentationFormat>
  <Paragraphs>106</Paragraphs>
  <Slides>19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19</vt:i4>
      </vt:variant>
    </vt:vector>
  </HeadingPairs>
  <TitlesOfParts>
    <vt:vector size="24" baseType="lpstr">
      <vt:lpstr>Arial</vt:lpstr>
      <vt:lpstr>Calibri</vt:lpstr>
      <vt:lpstr>Trebuchet MS</vt:lpstr>
      <vt:lpstr>Wingdings 3</vt:lpstr>
      <vt:lpstr>Facet</vt:lpstr>
      <vt:lpstr>BO1 Het ondersteuningsplan -  schrijven en evalueren</vt:lpstr>
      <vt:lpstr> Planning van les 7:  - Opstart + A&amp;A  - Terugblik naar vorige week  - Opdracht1: zelf een casus schrijven  - Opdracht 2: presentatie voorbereiden         - Einde les </vt:lpstr>
      <vt:lpstr> Planning van de periode:    </vt:lpstr>
      <vt:lpstr>  </vt:lpstr>
      <vt:lpstr>  </vt:lpstr>
      <vt:lpstr>  </vt:lpstr>
      <vt:lpstr>  </vt:lpstr>
      <vt:lpstr>  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Opdracht 1 in de les: Schrijf een casus over een client van je huidige of vorige stage. Deze casus beschrijft de complexiteit rondom een client.  De casus is: -in correct en begrijpelijke taal geschreven, -complex -minimaal 500 – maximaal 700 woorden   PS: geen doelen of probleemformuleringen beschrijven! Geef je client een andere naam!  Klaar? Uploaden via It’s Learning!</vt:lpstr>
      <vt:lpstr>Opdracht 2 in de les: Bereid je presentatie voor in PowerPoint.  Deze gaat over hoe er op je stageplek (of je vorige) gewerkt wordt met ondersteuningsplannen.  Je presenteert de volgende punten: -hoe wordt er methodisch gehandeld op je stage, -beschrijf de stappen van het schrijven en evalueren van het ondersteuningsplan, -in welk digitaal (of analoog?) systeem wordt er gerapporteerd en het zorgdossier bewaard, -wie is er verantwoordelijk, -wie zijn er allemaal betrokken, -hoe wordt er geëvalueerd, -wat is jouw mening hierover, -wat kan er verbeterd worden rondom het ondersteuningsplan</vt:lpstr>
      <vt:lpstr>Presentaties in lesweek 8  Maak alvast groepjes van 4 studenten. Graag verdeling aan mij doorgeven!  Ter voorbereiding: -Zorg voor een goed werkende laptop met volle accu, -Zorg voor een kopie van je presentatie  (via mail of USB stick).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BO1 Het ondersteuningsplan</dc:title>
  <dc:creator>Mariëlle  Huisman</dc:creator>
  <cp:lastModifiedBy>Mariëlle  Huisman</cp:lastModifiedBy>
  <cp:revision>28</cp:revision>
  <dcterms:created xsi:type="dcterms:W3CDTF">2019-09-02T08:34:59Z</dcterms:created>
  <dcterms:modified xsi:type="dcterms:W3CDTF">2019-11-08T11:52:41Z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0x0101003C1429BF1A67E641B09F2EAAF27E91D3</vt:lpwstr>
  </property>
</Properties>
</file>